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Montserrat SemiBold"/>
      <p:regular r:id="rId46"/>
      <p:bold r:id="rId47"/>
      <p:italic r:id="rId48"/>
      <p:boldItalic r:id="rId49"/>
    </p:embeddedFont>
    <p:embeddedFont>
      <p:font typeface="Montserrat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MontserratSemiBold-regular.fntdata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SemiBold-italic.fntdata"/><Relationship Id="rId47" Type="http://schemas.openxmlformats.org/officeDocument/2006/relationships/font" Target="fonts/MontserratSemiBold-bold.fntdata"/><Relationship Id="rId49" Type="http://schemas.openxmlformats.org/officeDocument/2006/relationships/font" Target="fonts/Montserrat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ontserrat-bold.fntdata"/><Relationship Id="rId50" Type="http://schemas.openxmlformats.org/officeDocument/2006/relationships/font" Target="fonts/Montserrat-regular.fntdata"/><Relationship Id="rId53" Type="http://schemas.openxmlformats.org/officeDocument/2006/relationships/font" Target="fonts/Montserrat-boldItalic.fntdata"/><Relationship Id="rId52" Type="http://schemas.openxmlformats.org/officeDocument/2006/relationships/font" Target="fonts/Montserra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f37116c69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f37116c69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ef54dcef9c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ef54dcef9c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fa26f7bb0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fa26f7bb0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a2880b72b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a2880b72b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fa2880b72b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fa2880b72b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fa2880b72b_4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fa2880b72b_4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fa2880b72b_4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fa2880b72b_4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a2880b72b_4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fa2880b72b_4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fa2880b72b_4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fa2880b72b_4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fa26f7bb0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fa26f7bb0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a26f7bb00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fa26f7bb00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ef37116c69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ef37116c69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008e84ab63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008e84ab63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fa26f7bb00_2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fa26f7bb00_2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fa26f7bb00_2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fa26f7bb00_2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fa26f7bb0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fa26f7bb0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fa26f7bb00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fa26f7bb00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fa26f7bb00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fa26f7bb00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fa26f7bb00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fa26f7bb00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fa26f7bb00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fa26f7bb00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fa2880b72b_4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fa2880b72b_4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fa26f7bb00_2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fa26f7bb00_2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ef37116c69_5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ef37116c69_5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00e2fbf90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00e2fbf90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fa26f7bb00_2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fa26f7bb00_2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00e2fbf90b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00e2fbf90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00e2fbf90b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00e2fbf90b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ef37116c69_1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ef37116c69_1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100cc0becf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100cc0becf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ef37116c69_1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ef37116c69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00c7190145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00c7190145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100e2fbf90b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100e2fbf90b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00cc0becf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00cc0becf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ef37116c6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ef37116c6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ef37116c69_1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ef37116c69_1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0c7190145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0c7190145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f37116c69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f37116c69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f37116c69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f37116c69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f54dcef9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ef54dcef9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f54dcef9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f54dcef9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2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Relationship Id="rId4" Type="http://schemas.openxmlformats.org/officeDocument/2006/relationships/image" Target="../media/image23.png"/><Relationship Id="rId5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Relationship Id="rId4" Type="http://schemas.openxmlformats.org/officeDocument/2006/relationships/image" Target="../media/image21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.png"/><Relationship Id="rId4" Type="http://schemas.openxmlformats.org/officeDocument/2006/relationships/image" Target="../media/image25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.png"/><Relationship Id="rId4" Type="http://schemas.openxmlformats.org/officeDocument/2006/relationships/image" Target="../media/image2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4.png"/><Relationship Id="rId4" Type="http://schemas.openxmlformats.org/officeDocument/2006/relationships/image" Target="../media/image2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.png"/><Relationship Id="rId4" Type="http://schemas.openxmlformats.org/officeDocument/2006/relationships/image" Target="../media/image27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www.ufrgs.br/analisedodiscurso/anaisdosead/3SEAD/ConferenciaMesaRedonda/BernardoKucinski.pdf" TargetMode="External"/><Relationship Id="rId4" Type="http://schemas.openxmlformats.org/officeDocument/2006/relationships/hyperlink" Target="http://antigo.secom.gov.br/atuacao/pesquisa/lista-de-pesquisas-quantitativas-e-qualitativas-de-contratos-atuais/pesquisa-brasileira-de-midia-pbm-2016-1.pdf/view" TargetMode="External"/><Relationship Id="rId5" Type="http://schemas.openxmlformats.org/officeDocument/2006/relationships/hyperlink" Target="http://www.clubedeimprensa.pt/Artigo/3761" TargetMode="External"/><Relationship Id="rId6" Type="http://schemas.openxmlformats.org/officeDocument/2006/relationships/hyperlink" Target="https://portalintercom.org.br/anais/sudeste2019/resumos/R68-0800-1.pdf" TargetMode="External"/><Relationship Id="rId7" Type="http://schemas.openxmlformats.org/officeDocument/2006/relationships/image" Target="../media/image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jornal.usp.br/atualidades/os-impactos-da-internet-sobre-o-jornalismo-atual/" TargetMode="External"/><Relationship Id="rId4" Type="http://schemas.openxmlformats.org/officeDocument/2006/relationships/hyperlink" Target="https://pt.wikipedia.org/wiki/Jornalismo" TargetMode="External"/><Relationship Id="rId5" Type="http://schemas.openxmlformats.org/officeDocument/2006/relationships/hyperlink" Target="https://pt.wikipedia.org/wiki/Not%C3%ADcia" TargetMode="External"/><Relationship Id="rId6" Type="http://schemas.openxmlformats.org/officeDocument/2006/relationships/hyperlink" Target="https://www.youtube.com/watch?v=B8ofWFx525s" TargetMode="External"/><Relationship Id="rId7" Type="http://schemas.openxmlformats.org/officeDocument/2006/relationships/image" Target="../media/image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www.whow.com.br/tecnologia/como-tecnologia-esta-ajudando-combater-fake-news/" TargetMode="External"/><Relationship Id="rId4" Type="http://schemas.openxmlformats.org/officeDocument/2006/relationships/hyperlink" Target="https://www.em.com.br/app/noticia/politica/2019/08/25/interna_politica,1079819/twitter-usa-tecnologia-para-identificar-fake-news.shtml" TargetMode="External"/><Relationship Id="rId5" Type="http://schemas.openxmlformats.org/officeDocument/2006/relationships/image" Target="../media/image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1187400"/>
            <a:ext cx="9144000" cy="27687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826" y="332035"/>
            <a:ext cx="1289677" cy="52332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2187050" y="0"/>
            <a:ext cx="4770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Universidade Federal de Lavras</a:t>
            </a:r>
            <a:endParaRPr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Departamento de Ciência da Computação</a:t>
            </a:r>
            <a:endParaRPr sz="10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Bacharelado em Ciência da Computação</a:t>
            </a:r>
            <a:endParaRPr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42299" y="226775"/>
            <a:ext cx="1438875" cy="7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3956050"/>
            <a:ext cx="4572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Disciplina</a:t>
            </a:r>
            <a:endParaRPr sz="800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Ética, Computador e Sociedade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Professor</a:t>
            </a:r>
            <a:endParaRPr sz="800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José Monserrat Neto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4572000" y="3956100"/>
            <a:ext cx="4572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Grupo </a:t>
            </a:r>
            <a:r>
              <a:rPr lang="pt-BR" sz="800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Pfizer</a:t>
            </a:r>
            <a:endParaRPr sz="800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Gustavo Rodrigues Sousa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Igor Pereira Vidal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Mateus Carvalho Gonçalves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Otávio de Lima Soares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Pedro Antônio de Souza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Vitor de Paula Batista</a:t>
            </a:r>
            <a:endParaRPr sz="800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0" y="1187399"/>
            <a:ext cx="9144000" cy="27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Impactos da Informática na Notícia e Jornalismo</a:t>
            </a:r>
            <a:endParaRPr b="1" sz="3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do jornalismo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Jornalismo na Idade Moderna (Era da Informação)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2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jornais e o jornalismo chegaram ao século XX no auge do seu prestígio e popularidade.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período entre 1890 e 1920 é conhecido inclusive como Era De Ouro dos Jornais.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atividade do jornalismo tradicional só começa a decair a partir de 1920 com a chegada de uma poderosa mídia concorrente: o rádio.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jornais do século XX, por sua vez, reagem e adotam várias medidas para se tornarem mais modernos e populares: adotam pela primeira vez a publicação em larga escala de fotos grandes e coloridas (anteriormente as imagens eram todas em preto e branco), passam a usar em seus artigos uma linguagem mais popular e também criam novas sessões dando mais espaço aos esportes e ao humor.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72" name="Google Shape;172;p22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73" name="Google Shape;173;p22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74" name="Google Shape;174;p22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75" name="Google Shape;175;p22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76" name="Google Shape;176;p2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do jornalismo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Jornalismo na Idade Moderna (Era da Informação)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23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século XX, no entanto, ainda reservava outra surpresa desagradável aos jornais impressos: além do rádio, surgia também a televisão como concorrente.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Apesar de resistirem bravamente à invenção do rádio, a televisão veio para demolir de uma vez por todas a hegemonia dos jornais e do jornalismo clássico: a partir de 1950 a TV se tornou o principal canal de mídia do mundo, posição que por sinal ocupa até hoje.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partir de 1980, com o surgimento e popularização dos computadores e da Internet, o jornalismo clássico se reinventa e surge o chamado Web jornalismo.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3" name="Google Shape;183;p23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84" name="Google Shape;184;p23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85" name="Google Shape;185;p23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86" name="Google Shape;186;p23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87" name="Google Shape;187;p2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Jornalismo online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24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94" name="Google Shape;194;p2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95" name="Google Shape;195;p24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96" name="Google Shape;196;p2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97" name="Google Shape;197;p2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Jornalismo online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Definição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03" name="Google Shape;203;p25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04" name="Google Shape;204;p2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05" name="Google Shape;205;p25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06" name="Google Shape;206;p2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07" name="Google Shape;207;p2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1600" y="1445737"/>
            <a:ext cx="3722900" cy="279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5"/>
          <p:cNvSpPr txBox="1"/>
          <p:nvPr/>
        </p:nvSpPr>
        <p:spPr>
          <a:xfrm>
            <a:off x="0" y="720150"/>
            <a:ext cx="49716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jornalismo online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(JOL) pode ser definido como a coleta e difusão de informações por redes de computadores ou por meios digitais.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princípio, o JOL era apenas uma versão dos jornais impressos veiculada na internet.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Como era de se esperar, a versão online seguiu uma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trajetória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própria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com o passar do tempo.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Jornalismo online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Características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15" name="Google Shape;215;p26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16" name="Google Shape;216;p2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17" name="Google Shape;217;p26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18" name="Google Shape;218;p2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19" name="Google Shape;219;p2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20" name="Google Shape;22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205" y="1445737"/>
            <a:ext cx="3785295" cy="2792174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/>
        </p:nvSpPr>
        <p:spPr>
          <a:xfrm>
            <a:off x="0" y="720150"/>
            <a:ext cx="49092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Instantaneidade;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Interatividade;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Perenidade;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Multimediação;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Hipertextualidade;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Personalização de conteúdo, customização.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Jornalismo online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Papel dos agentes no JOL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7" name="Google Shape;227;p27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28" name="Google Shape;228;p2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29" name="Google Shape;229;p27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30" name="Google Shape;230;p2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31" name="Google Shape;231;p2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32" name="Google Shape;232;p27"/>
          <p:cNvSpPr txBox="1"/>
          <p:nvPr/>
        </p:nvSpPr>
        <p:spPr>
          <a:xfrm>
            <a:off x="0" y="720150"/>
            <a:ext cx="49092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grupos de agentes se mantêm no JOL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mas seus papéis se adaptaram.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público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passa a atuar de forma mais ativa.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Agora é exigido dos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demais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agentes, conhecimentos mais aprofundados de tecnologia da informação.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3" name="Google Shape;23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200" y="1852913"/>
            <a:ext cx="3785301" cy="1977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Jornalismo online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Confiança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39" name="Google Shape;239;p2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40" name="Google Shape;240;p2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41" name="Google Shape;241;p2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42" name="Google Shape;242;p2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43" name="Google Shape;243;p2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44" name="Google Shape;244;p28"/>
          <p:cNvSpPr txBox="1"/>
          <p:nvPr/>
        </p:nvSpPr>
        <p:spPr>
          <a:xfrm>
            <a:off x="0" y="720150"/>
            <a:ext cx="49092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egundo a Pesquisa Brasileira de Mídia de 2016, os veículos que os brasileiros mais confiam são: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Jornal impresso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Rádio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Televisão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Revistas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Sites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Redes sociais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Blogs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5" name="Google Shape;24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200" y="1805489"/>
            <a:ext cx="3785300" cy="207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Jornalismo online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Mídia eletrônica no JOL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51" name="Google Shape;251;p2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52" name="Google Shape;252;p2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53" name="Google Shape;253;p2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54" name="Google Shape;254;p2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55" name="Google Shape;255;p2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256" name="Google Shape;256;p29"/>
          <p:cNvSpPr txBox="1"/>
          <p:nvPr/>
        </p:nvSpPr>
        <p:spPr>
          <a:xfrm>
            <a:off x="0" y="720150"/>
            <a:ext cx="49092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Importante lembrar que JOL é considerada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mídia binária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mídia eletrônica alcança audiência mundial.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rádio possui estilo mais próximo ao da rede.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São disponibilizados vídeos dos programas de TV (completos ou fragmentos).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7" name="Google Shape;25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9200" y="1769323"/>
            <a:ext cx="3785299" cy="2145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Difusão da Informação 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63" name="Google Shape;263;p3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64" name="Google Shape;264;p3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65" name="Google Shape;265;p3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66" name="Google Shape;266;p3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67" name="Google Shape;267;p3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Difusão da Informação 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Evolução do Jornalismo Digital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31"/>
          <p:cNvSpPr txBox="1"/>
          <p:nvPr/>
        </p:nvSpPr>
        <p:spPr>
          <a:xfrm>
            <a:off x="0" y="720150"/>
            <a:ext cx="4572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31"/>
          <p:cNvSpPr txBox="1"/>
          <p:nvPr/>
        </p:nvSpPr>
        <p:spPr>
          <a:xfrm>
            <a:off x="0" y="720150"/>
            <a:ext cx="50019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Novas ferramentas para Jornalismo: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Sites de Notícias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Blogs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Redes sociais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75" name="Google Shape;275;p31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76" name="Google Shape;276;p3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77" name="Google Shape;277;p31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78" name="Google Shape;278;p3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79" name="Google Shape;279;p3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80" name="Google Shape;28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6400" y="1676725"/>
            <a:ext cx="3837299" cy="2330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Introdução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Jornalismo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“É a coleta, investigação e análise de informações para a produção e distribuição de relatórios sobre a interação de eventos, fatos, ideias e pessoas que são notícia e que afetam a sociedade em algum grau.”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Notícia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“É um formato de divulgação de um acontecimento por meios jornalísticos. É a matéria-prima do Jornalismo, normalmente reconhecida como algum dado ou evento, socialmente relevante que merece publicação em um meio de comunicação social.”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7" name="Google Shape;67;p14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68" name="Google Shape;68;p1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69" name="Google Shape;69;p14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70" name="Google Shape;70;p1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71" name="Google Shape;71;p1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2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Difusão da Informação 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Evolução do Jornalismo Digital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p32"/>
          <p:cNvSpPr txBox="1"/>
          <p:nvPr/>
        </p:nvSpPr>
        <p:spPr>
          <a:xfrm>
            <a:off x="0" y="720150"/>
            <a:ext cx="4572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p32"/>
          <p:cNvSpPr txBox="1"/>
          <p:nvPr/>
        </p:nvSpPr>
        <p:spPr>
          <a:xfrm>
            <a:off x="0" y="720150"/>
            <a:ext cx="38808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Exemplos de Redes Sociais: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Facebook;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WhatsApp;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Twitter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88" name="Google Shape;288;p32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289" name="Google Shape;289;p32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290" name="Google Shape;290;p32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291" name="Google Shape;291;p32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292" name="Google Shape;292;p3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293" name="Google Shape;29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0800" y="1946212"/>
            <a:ext cx="4814126" cy="179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3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Difusão da Informação 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5G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33"/>
          <p:cNvSpPr txBox="1"/>
          <p:nvPr/>
        </p:nvSpPr>
        <p:spPr>
          <a:xfrm>
            <a:off x="79600" y="763025"/>
            <a:ext cx="4572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0" name="Google Shape;300;p33"/>
          <p:cNvSpPr txBox="1"/>
          <p:nvPr/>
        </p:nvSpPr>
        <p:spPr>
          <a:xfrm>
            <a:off x="0" y="720150"/>
            <a:ext cx="49092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Promete um maior alcance e velocidade;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Terá um grande impacto no jornalismo.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01" name="Google Shape;301;p33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02" name="Google Shape;302;p33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03" name="Google Shape;303;p33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04" name="Google Shape;304;p33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05" name="Google Shape;305;p3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06" name="Google Shape;306;p33"/>
          <p:cNvPicPr preferRelativeResize="0"/>
          <p:nvPr/>
        </p:nvPicPr>
        <p:blipFill rotWithShape="1">
          <a:blip r:embed="rId4">
            <a:alphaModFix/>
          </a:blip>
          <a:srcRect b="0" l="12500" r="12508" t="0"/>
          <a:stretch/>
        </p:blipFill>
        <p:spPr>
          <a:xfrm>
            <a:off x="4909200" y="1641706"/>
            <a:ext cx="3784499" cy="2400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Difusão da Informação 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Facilidade de Acesso 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12" name="Google Shape;312;p34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13" name="Google Shape;313;p3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14" name="Google Shape;314;p34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15" name="Google Shape;315;p3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16" name="Google Shape;316;p3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17" name="Google Shape;317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7400" y="1767772"/>
            <a:ext cx="3816075" cy="2148102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4"/>
          <p:cNvSpPr txBox="1"/>
          <p:nvPr/>
        </p:nvSpPr>
        <p:spPr>
          <a:xfrm>
            <a:off x="0" y="720150"/>
            <a:ext cx="48774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Atualmente o principal meio de acesso a internet é pelo celular;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Qualquer pessoa hoje  possui um aparelho ou tem um fácil acesso; 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Pessoas recebem e divulgam notícias a todo momento através de um smartphone.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Impactos na profissão do jornalista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24" name="Google Shape;324;p35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25" name="Google Shape;325;p3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26" name="Google Shape;326;p35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27" name="Google Shape;327;p3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28" name="Google Shape;328;p3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Impactos na profissão do jornalista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 fim da periodicidade como critério do produto jornalístico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4" name="Google Shape;334;p36"/>
          <p:cNvSpPr txBox="1"/>
          <p:nvPr/>
        </p:nvSpPr>
        <p:spPr>
          <a:xfrm>
            <a:off x="0" y="720150"/>
            <a:ext cx="4572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+"/>
            </a:pPr>
            <a:r>
              <a:rPr lang="pt-BR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Agilidade na transmissão da informação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-"/>
            </a:pPr>
            <a:r>
              <a:rPr lang="pt-BR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Menor cuidado com as matérias redigidas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35" name="Google Shape;335;p36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36" name="Google Shape;336;p3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37" name="Google Shape;337;p36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38" name="Google Shape;338;p3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39" name="Google Shape;339;p3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40" name="Google Shape;340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22150"/>
            <a:ext cx="4328176" cy="289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Impactos na profissão do jornalista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IAs fazendo o trabalho dos jornalistas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6" name="Google Shape;346;p37"/>
          <p:cNvSpPr txBox="1"/>
          <p:nvPr/>
        </p:nvSpPr>
        <p:spPr>
          <a:xfrm>
            <a:off x="0" y="720150"/>
            <a:ext cx="4572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+"/>
            </a:pPr>
            <a:r>
              <a:rPr lang="pt-BR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Agrupamento de notícias baseado no interesse do leitor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-"/>
            </a:pPr>
            <a:r>
              <a:rPr lang="pt-BR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Retira parte do trabalho dos jornalistas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-"/>
            </a:pPr>
            <a:r>
              <a:rPr lang="pt-BR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Pode causar bolhas sociais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47" name="Google Shape;347;p37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48" name="Google Shape;348;p3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49" name="Google Shape;349;p37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50" name="Google Shape;350;p3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51" name="Google Shape;351;p3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352" name="Google Shape;352;p37"/>
          <p:cNvGrpSpPr/>
          <p:nvPr/>
        </p:nvGrpSpPr>
        <p:grpSpPr>
          <a:xfrm>
            <a:off x="5219250" y="951612"/>
            <a:ext cx="3721924" cy="3780423"/>
            <a:chOff x="5219250" y="720149"/>
            <a:chExt cx="3721924" cy="3780423"/>
          </a:xfrm>
        </p:grpSpPr>
        <p:pic>
          <p:nvPicPr>
            <p:cNvPr id="353" name="Google Shape;353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219250" y="720149"/>
              <a:ext cx="3721924" cy="2308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4" name="Google Shape;354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256235" y="2852622"/>
              <a:ext cx="1647950" cy="16479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8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Impactos na profissão do jornalista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Atenua a demarcação entre emissor e receptor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0" name="Google Shape;360;p38"/>
          <p:cNvSpPr txBox="1"/>
          <p:nvPr/>
        </p:nvSpPr>
        <p:spPr>
          <a:xfrm>
            <a:off x="0" y="720150"/>
            <a:ext cx="47991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Confunde-se a função do jornalista que é misturada com a interação dos próprios receptores, que por muitas vezes realizam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papéis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 repórteres, comentaristas, propagadores e por vezes difamadores.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61" name="Google Shape;361;p3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62" name="Google Shape;362;p3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63" name="Google Shape;363;p3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64" name="Google Shape;364;p3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65" name="Google Shape;365;p3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366" name="Google Shape;366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4938" y="2570675"/>
            <a:ext cx="2041275" cy="208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2400" y="1488287"/>
            <a:ext cx="4267200" cy="2166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9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Impactos na profissão do jornalista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Inversão da relação entre jornais e agências de notícias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3" name="Google Shape;373;p39"/>
          <p:cNvSpPr txBox="1"/>
          <p:nvPr/>
        </p:nvSpPr>
        <p:spPr>
          <a:xfrm>
            <a:off x="-1" y="720000"/>
            <a:ext cx="47067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+"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Mais dinamicidade ao trabalho do jornalista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+"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Maior democratização do espaço de transmissão de informações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-"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Banalização da competência e credibilidade jornalística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74" name="Google Shape;374;p3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75" name="Google Shape;375;p3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76" name="Google Shape;376;p3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77" name="Google Shape;377;p3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78" name="Google Shape;378;p3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379" name="Google Shape;379;p39"/>
          <p:cNvGrpSpPr/>
          <p:nvPr/>
        </p:nvGrpSpPr>
        <p:grpSpPr>
          <a:xfrm>
            <a:off x="5479200" y="1237260"/>
            <a:ext cx="3215316" cy="3209140"/>
            <a:chOff x="4936139" y="830525"/>
            <a:chExt cx="3988236" cy="3980575"/>
          </a:xfrm>
        </p:grpSpPr>
        <p:pic>
          <p:nvPicPr>
            <p:cNvPr id="380" name="Google Shape;380;p3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244450" y="830525"/>
              <a:ext cx="3679925" cy="2042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1" name="Google Shape;381;p3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023425" y="3025275"/>
              <a:ext cx="1785825" cy="1785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2" name="Google Shape;382;p3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8099928">
              <a:off x="5215640" y="2493273"/>
              <a:ext cx="945895" cy="118237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3" name="Google Shape;383;p3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-1228352">
              <a:off x="7737540" y="2702623"/>
              <a:ext cx="945896" cy="118237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0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Desinformação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89" name="Google Shape;389;p4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390" name="Google Shape;390;p4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391" name="Google Shape;391;p4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392" name="Google Shape;392;p4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393" name="Google Shape;393;p4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1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Desinformação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Ambiente propício para difusão de desinformação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p41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facilidades da informática geraram um ambiente propício para difusão de desinformação.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internet, no geral, permite que os usuários falem o que quiserem de forma anônima e sem verificar veracidade.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meios convencionais de informação são limitados pelas leis da imprensa, mas não existem leis ou estratégias de efeito equivalente por toda a Internet.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00" name="Google Shape;400;p41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01" name="Google Shape;401;p4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02" name="Google Shape;402;p41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03" name="Google Shape;403;p4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04" name="Google Shape;404;p4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Revisão sobre as estruturas sociais no jornalismo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0" y="720150"/>
            <a:ext cx="4217400" cy="19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Agentes: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Público;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Jornalista;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Técnico;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Proprietários.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78" name="Google Shape;78;p15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79" name="Google Shape;79;p1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80" name="Google Shape;80;p15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81" name="Google Shape;81;p1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82" name="Google Shape;82;p1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83" name="Google Shape;83;p15"/>
          <p:cNvSpPr txBox="1"/>
          <p:nvPr/>
        </p:nvSpPr>
        <p:spPr>
          <a:xfrm>
            <a:off x="4217400" y="720150"/>
            <a:ext cx="4678200" cy="358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Estruturas sociais: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Concretas: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Infraestrutura física;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Equipamentos de produção;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Equipamentos para consumo;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Produtos do jornalismo.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Abstratas: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Valores que orientam o jornalismo, como transparência, responsabilidade e ética.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854" y="2799600"/>
            <a:ext cx="3327947" cy="18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2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Desinformação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Fake News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0" name="Google Shape;410;p42"/>
          <p:cNvSpPr txBox="1"/>
          <p:nvPr/>
        </p:nvSpPr>
        <p:spPr>
          <a:xfrm>
            <a:off x="0" y="720150"/>
            <a:ext cx="47067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Qualquer um com acesso a um computador e Internet pode criar ou espalhar notícias falsas.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Editores de vídeo e de texto permitem criar notícias falsas mais convincentes.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Bots podem replicar </a:t>
            </a:r>
            <a:r>
              <a:rPr i="1"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fake news</a:t>
            </a: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em grandes quantidades.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Sensacionalismo torna as notícias mais apelativas.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pessoas têm acesso a várias notícias o tempo todo, e é difícil determinar quais são falsas. Quando se identificam com alguma, podem logo repassá-la com muita facilidade.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próprias </a:t>
            </a:r>
            <a:r>
              <a:rPr i="1"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fake news</a:t>
            </a: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tentam descredibilizar os meios tradicionais de comunicação.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11" name="Google Shape;411;p42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12" name="Google Shape;412;p42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13" name="Google Shape;413;p42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14" name="Google Shape;414;p42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15" name="Google Shape;415;p42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416" name="Google Shape;41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6700" y="972150"/>
            <a:ext cx="4132501" cy="25895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3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Desinformação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Exemplo genérico de </a:t>
            </a:r>
            <a:r>
              <a:rPr b="1" i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fake news</a:t>
            </a: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de WhatsApp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2" name="Google Shape;422;p43"/>
          <p:cNvSpPr txBox="1"/>
          <p:nvPr/>
        </p:nvSpPr>
        <p:spPr>
          <a:xfrm>
            <a:off x="0" y="720150"/>
            <a:ext cx="47067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23" name="Google Shape;423;p43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24" name="Google Shape;424;p43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25" name="Google Shape;425;p43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26" name="Google Shape;426;p43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27" name="Google Shape;427;p4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428" name="Google Shape;42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1825" y="917550"/>
            <a:ext cx="3620043" cy="384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4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Desinformação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Bolhas da Internet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4" name="Google Shape;434;p44"/>
          <p:cNvSpPr txBox="1"/>
          <p:nvPr/>
        </p:nvSpPr>
        <p:spPr>
          <a:xfrm>
            <a:off x="0" y="720150"/>
            <a:ext cx="47067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Mecanismos de inteligência artificial identificam os gostos do usuário e filtram assuntos de menor interesse.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Faz com que o usuário fique preso em uma “bolha” com grupos de opiniões semelhantes às suas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 esse usuário começar a acessar grupos de </a:t>
            </a:r>
            <a:r>
              <a:rPr i="1"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fake news</a:t>
            </a: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estas serão muito presentes em sua bolha.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 </a:t>
            </a:r>
            <a:r>
              <a:rPr i="1"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fake news </a:t>
            </a: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da bolha podem começar a moldar a percepção da realidade do usuário.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Ao tentar apurar uma informação, o usuário pode se deparar com uma </a:t>
            </a:r>
            <a:r>
              <a:rPr i="1"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fake news</a:t>
            </a:r>
            <a:r>
              <a:rPr lang="pt-BR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com a qual ele “concorda”, e assim chegar a uma conclusão incorreta.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35" name="Google Shape;435;p44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36" name="Google Shape;436;p44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37" name="Google Shape;437;p44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38" name="Google Shape;438;p44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39" name="Google Shape;439;p44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440" name="Google Shape;44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6700" y="1419187"/>
            <a:ext cx="4132499" cy="2305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5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Desinformação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Informática na luta contra desinformação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6" name="Google Shape;446;p45"/>
          <p:cNvSpPr txBox="1"/>
          <p:nvPr/>
        </p:nvSpPr>
        <p:spPr>
          <a:xfrm>
            <a:off x="0" y="720150"/>
            <a:ext cx="47067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60000" lIns="450000" spcFirstLastPara="1" rIns="450000" wrap="square" tIns="360000">
            <a:noAutofit/>
          </a:bodyPr>
          <a:lstStyle/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informática também é utilizada na luta contra a desinformação.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Técnicas de inteligência artificial permitem identificar bots disseminadores de </a:t>
            </a:r>
            <a:r>
              <a:rPr i="1"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fake news</a:t>
            </a: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</a:pPr>
            <a:r>
              <a:rPr lang="pt-BR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Twitter, por exemplo, dependia de denúncias para remover notícias falsas, mas agora pode fazer isso de forma automática com uso de inteligência artificial.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47" name="Google Shape;447;p45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48" name="Google Shape;448;p45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49" name="Google Shape;449;p45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50" name="Google Shape;450;p45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51" name="Google Shape;451;p4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452" name="Google Shape;45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6700" y="1430875"/>
            <a:ext cx="4132498" cy="2281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6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Considerações finais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58" name="Google Shape;458;p46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59" name="Google Shape;459;p4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60" name="Google Shape;460;p46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61" name="Google Shape;461;p4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62" name="Google Shape;462;p4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Considerações finais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8" name="Google Shape;468;p47"/>
          <p:cNvSpPr txBox="1"/>
          <p:nvPr/>
        </p:nvSpPr>
        <p:spPr>
          <a:xfrm>
            <a:off x="0" y="720150"/>
            <a:ext cx="4968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270000" wrap="square" tIns="36000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Surgimento de um novo tipo de jornalismo, chamado de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jornalismo cidadão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Alguns produtores jornalísticos iniciaram um engajamento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emocional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partidário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para se adaptar à nova era do jornalismo.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É necessário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aumentar a produção científica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na área de jornalismo no Brasil.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69" name="Google Shape;469;p47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70" name="Google Shape;470;p4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71" name="Google Shape;471;p47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72" name="Google Shape;472;p4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73" name="Google Shape;473;p4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474" name="Google Shape;47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4024" y="1460251"/>
            <a:ext cx="4421026" cy="276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8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Bibliografia</a:t>
            </a:r>
            <a:endParaRPr b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0" name="Google Shape;480;p48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Reflexões sobre o impacto da internet no campo do jornalismo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em: 05/11/2021. Disponível em: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https://www.ufrgs.br/analisedodiscurso/anaisdosead/3SEAD/ConferenciaMesaRedonda/BernardoKucinski.pdf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Pesquisa Brasileira de Mídia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em: 05/11/2021. Disponível em: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http://antigo.secom.gov.br/atuacao/pesquisa/lista-de-pesquisas-quantitativas-e-qualitativas-de-contratos-atuais/pesquisa-brasileira-de-midia-pbm-2016-1.pdf/view</a:t>
            </a:r>
            <a:r>
              <a:rPr lang="pt-BR">
                <a:solidFill>
                  <a:srgbClr val="1C405D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5G nas comunicações e a reinvenção do jornalismo. 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Acesso em: 05/11/2021. Disponível em: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http://www.clubedeimprensa.pt/Artigo/3761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Jornalismo na Era Digital: Impactos Percebidos por Repórteres e Editores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em: 05/11/2021. Disponível em: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https://portalintercom.org.br/anais/sudeste2019/resumos/R68-0800-1.pdf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81" name="Google Shape;481;p4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82" name="Google Shape;482;p4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83" name="Google Shape;483;p4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84" name="Google Shape;484;p4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85" name="Google Shape;485;p48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9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Bibliografia</a:t>
            </a:r>
            <a:endParaRPr b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1" name="Google Shape;491;p49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Jornal da USP.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Os impactos da internet sobre o jornalismo atual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Acesso em: 05/11/2021. Disponível em: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https://jornal.usp.br/atualidades/os-impactos-da-internet-sobre-o-jornalismo-atual/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u="sng">
              <a:solidFill>
                <a:srgbClr val="1C405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Wikipédia.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Jornalismo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em: 05/11/2021. Disponível em: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https://pt.wikipedia.org/wiki/Jornalismo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Wikipédia.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Notícia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 Acesso em: 05/11/2021. Disponível em: </a:t>
            </a: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https://pt.wikipedia.org/wiki/Not%C3%ADcia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YouTube. </a:t>
            </a: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Eli Pariser: Tenha cuidado com os "filtros-bolha" online.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Acesso em: 05/11/2021. Disponível em: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https://www.youtube.com/watch?v=B8ofWFx525s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92" name="Google Shape;492;p4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493" name="Google Shape;493;p4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494" name="Google Shape;494;p4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495" name="Google Shape;495;p4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96" name="Google Shape;496;p49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0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Bibliografia</a:t>
            </a:r>
            <a:endParaRPr b="1"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2" name="Google Shape;502;p50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Como a tecnologia está ajudando a combater as fake news.</a:t>
            </a: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 Acesso em: 06/11/2021. Disponível em: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https://www.whow.com.br/tecnologia/como-tecnologia-esta-ajudando-combater-fake-news/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Twitter usa tecnologia para identificar fake news.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Acesso em: 07/11/2021. Disponível em: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https://www.em.com.br/app/noticia/politica/2019/08/25/interna_politica,1079819/twitter-usa-tecnologia-para-identificar-fake-news.shtml</a:t>
            </a: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03" name="Google Shape;503;p5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504" name="Google Shape;504;p5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505" name="Google Shape;505;p5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506" name="Google Shape;506;p5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507" name="Google Shape;507;p50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1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Dúvidas e comentários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13" name="Google Shape;513;p51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514" name="Google Shape;514;p5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515" name="Google Shape;515;p51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516" name="Google Shape;516;p5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517" name="Google Shape;517;p5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Elementos da comunicação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317700" y="1993213"/>
            <a:ext cx="1745100" cy="50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Emissor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(envia a mensagem)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1" name="Google Shape;91;p16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92" name="Google Shape;92;p16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93" name="Google Shape;93;p16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94" name="Google Shape;94;p16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95" name="Google Shape;95;p1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96" name="Google Shape;96;p16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3699450" y="1993213"/>
            <a:ext cx="1745100" cy="50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Mensagem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7081200" y="1993213"/>
            <a:ext cx="1745100" cy="50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Receptor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(recebe a mensagem)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p16"/>
          <p:cNvSpPr txBox="1"/>
          <p:nvPr/>
        </p:nvSpPr>
        <p:spPr>
          <a:xfrm>
            <a:off x="3456150" y="3181325"/>
            <a:ext cx="2231700" cy="50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Código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(conjunto de signos, linguagem)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3699450" y="4369413"/>
            <a:ext cx="1745100" cy="50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Canal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(meio de transmissão)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1" name="Google Shape;101;p16"/>
          <p:cNvSpPr txBox="1"/>
          <p:nvPr/>
        </p:nvSpPr>
        <p:spPr>
          <a:xfrm>
            <a:off x="3699450" y="805113"/>
            <a:ext cx="1745100" cy="509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Montserrat"/>
                <a:ea typeface="Montserrat"/>
                <a:cs typeface="Montserrat"/>
                <a:sym typeface="Montserrat"/>
              </a:rPr>
              <a:t>Contexto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latin typeface="Montserrat"/>
                <a:ea typeface="Montserrat"/>
                <a:cs typeface="Montserrat"/>
                <a:sym typeface="Montserrat"/>
              </a:rPr>
              <a:t>(assunto, situação)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p16"/>
          <p:cNvCxnSpPr>
            <a:stCxn id="90" idx="3"/>
            <a:endCxn id="97" idx="1"/>
          </p:cNvCxnSpPr>
          <p:nvPr/>
        </p:nvCxnSpPr>
        <p:spPr>
          <a:xfrm>
            <a:off x="2062800" y="2247763"/>
            <a:ext cx="16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3" name="Google Shape;103;p16"/>
          <p:cNvCxnSpPr>
            <a:stCxn id="97" idx="3"/>
            <a:endCxn id="98" idx="1"/>
          </p:cNvCxnSpPr>
          <p:nvPr/>
        </p:nvCxnSpPr>
        <p:spPr>
          <a:xfrm>
            <a:off x="5444550" y="2247763"/>
            <a:ext cx="163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6"/>
          <p:cNvCxnSpPr>
            <a:stCxn id="97" idx="0"/>
            <a:endCxn id="101" idx="2"/>
          </p:cNvCxnSpPr>
          <p:nvPr/>
        </p:nvCxnSpPr>
        <p:spPr>
          <a:xfrm rot="10800000">
            <a:off x="4572000" y="1314313"/>
            <a:ext cx="0" cy="67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6"/>
          <p:cNvCxnSpPr>
            <a:stCxn id="97" idx="2"/>
            <a:endCxn id="99" idx="0"/>
          </p:cNvCxnSpPr>
          <p:nvPr/>
        </p:nvCxnSpPr>
        <p:spPr>
          <a:xfrm>
            <a:off x="4572000" y="2502313"/>
            <a:ext cx="0" cy="67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6"/>
          <p:cNvCxnSpPr>
            <a:stCxn id="99" idx="2"/>
            <a:endCxn id="100" idx="0"/>
          </p:cNvCxnSpPr>
          <p:nvPr/>
        </p:nvCxnSpPr>
        <p:spPr>
          <a:xfrm>
            <a:off x="4572000" y="3690425"/>
            <a:ext cx="0" cy="67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7" name="Google Shape;107;p16"/>
          <p:cNvCxnSpPr>
            <a:stCxn id="97" idx="1"/>
            <a:endCxn id="90" idx="3"/>
          </p:cNvCxnSpPr>
          <p:nvPr/>
        </p:nvCxnSpPr>
        <p:spPr>
          <a:xfrm rot="10800000">
            <a:off x="2062950" y="2247763"/>
            <a:ext cx="163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16"/>
          <p:cNvCxnSpPr>
            <a:stCxn id="98" idx="1"/>
            <a:endCxn id="97" idx="3"/>
          </p:cNvCxnSpPr>
          <p:nvPr/>
        </p:nvCxnSpPr>
        <p:spPr>
          <a:xfrm rot="10800000">
            <a:off x="5444700" y="2247763"/>
            <a:ext cx="1636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" name="Google Shape;522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826" y="332035"/>
            <a:ext cx="1289677" cy="523326"/>
          </a:xfrm>
          <a:prstGeom prst="rect">
            <a:avLst/>
          </a:prstGeom>
          <a:noFill/>
          <a:ln>
            <a:noFill/>
          </a:ln>
        </p:spPr>
      </p:pic>
      <p:sp>
        <p:nvSpPr>
          <p:cNvPr id="523" name="Google Shape;523;p52"/>
          <p:cNvSpPr txBox="1"/>
          <p:nvPr/>
        </p:nvSpPr>
        <p:spPr>
          <a:xfrm>
            <a:off x="2187050" y="0"/>
            <a:ext cx="4770000" cy="118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Universidade Federal de Lavras</a:t>
            </a:r>
            <a:endParaRPr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Departamento de Ciência da Computação</a:t>
            </a:r>
            <a:endParaRPr sz="10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pt-BR" sz="1000" u="none" cap="none" strike="noStrike">
                <a:solidFill>
                  <a:srgbClr val="1C405D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Bacharelado em Ciência da Computação</a:t>
            </a:r>
            <a:endParaRPr i="0" sz="1000" u="none" cap="none" strike="noStrike">
              <a:solidFill>
                <a:srgbClr val="1C405D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524" name="Google Shape;524;p5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42299" y="226775"/>
            <a:ext cx="1438875" cy="733825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52"/>
          <p:cNvSpPr txBox="1"/>
          <p:nvPr/>
        </p:nvSpPr>
        <p:spPr>
          <a:xfrm>
            <a:off x="0" y="1187396"/>
            <a:ext cx="9144000" cy="39561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Obrigado!</a:t>
            </a:r>
            <a:endParaRPr b="1" sz="3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Introdução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Assuntos abordados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Evolução do jornalismo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Jornalismo na era digital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Jornalismo online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Difusão da informação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Impactos na profissão do jornalista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pt-BR">
                <a:latin typeface="Montserrat"/>
                <a:ea typeface="Montserrat"/>
                <a:cs typeface="Montserrat"/>
                <a:sym typeface="Montserrat"/>
              </a:rPr>
              <a:t>Desinformação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5" name="Google Shape;115;p17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16" name="Google Shape;116;p17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17" name="Google Shape;117;p17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18" name="Google Shape;118;p17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19" name="Google Shape;119;p1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20" name="Google Shape;120;p17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/>
        </p:nvSpPr>
        <p:spPr>
          <a:xfrm>
            <a:off x="0" y="150"/>
            <a:ext cx="9144000" cy="49635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45000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5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Evolução do jornalismo</a:t>
            </a:r>
            <a:endParaRPr b="1" sz="5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26" name="Google Shape;126;p18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27" name="Google Shape;127;p18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28" name="Google Shape;128;p18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29" name="Google Shape;129;p18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30" name="Google Shape;130;p1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do jornalismo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Origem do Jornalismo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6" name="Google Shape;136;p19"/>
          <p:cNvSpPr txBox="1"/>
          <p:nvPr/>
        </p:nvSpPr>
        <p:spPr>
          <a:xfrm>
            <a:off x="0" y="720150"/>
            <a:ext cx="61626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Não se sabe ao certo a origem exata do jornalismo e qual foi o primeiro jornal do mundo, mas os historiadores atribuem ao lendário Imperador Romano Júlio César esta invenção.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Acta Diurna era uma publicação oficial do Império Romano, criada no ano de 59 a.C. durante o governo imperial de César. Ela trazia notícias diariamente para a população de todos os cantos do Império (e de fora dele) falando principalmente de conquistas militares, ciência e de política.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7" name="Google Shape;137;p19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38" name="Google Shape;138;p19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39" name="Google Shape;139;p19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40" name="Google Shape;140;p19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41" name="Google Shape;141;p1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42" name="Google Shape;14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2575" y="892112"/>
            <a:ext cx="2095500" cy="38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do jornalismo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Jornalismo na Idade Média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0" y="720150"/>
            <a:ext cx="4647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Durante a Idade Média, pode-se dizer que os jornais e o jornalismo tiveram o seu maior salto tecnológico: a prensa de papel inventada pelo Alemão Johannes Gutenberg possibilitou que o trabalho que antes era realizado manualmente pudesse ser feito por máquinas, tornando a publicação de livros de jornais muito mais ampla, rápida e barata.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9" name="Google Shape;149;p20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50" name="Google Shape;150;p20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51" name="Google Shape;151;p20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52" name="Google Shape;152;p20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53" name="Google Shape;153;p2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pic>
        <p:nvPicPr>
          <p:cNvPr id="154" name="Google Shape;15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7100" y="1683000"/>
            <a:ext cx="4267199" cy="2317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/>
        </p:nvSpPr>
        <p:spPr>
          <a:xfrm>
            <a:off x="0" y="150"/>
            <a:ext cx="9144000" cy="720000"/>
          </a:xfrm>
          <a:prstGeom prst="rect">
            <a:avLst/>
          </a:prstGeom>
          <a:solidFill>
            <a:srgbClr val="1C405D"/>
          </a:solidFill>
          <a:ln>
            <a:noFill/>
          </a:ln>
        </p:spPr>
        <p:txBody>
          <a:bodyPr anchorCtr="0" anchor="ctr" bIns="91425" lIns="45000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rgbClr val="79A9D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Evolução do jornalismo</a:t>
            </a:r>
            <a:endParaRPr sz="1000">
              <a:solidFill>
                <a:srgbClr val="79A9D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Jornalismo na Era Industrial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0" y="720150"/>
            <a:ext cx="9144000" cy="42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450000" spcFirstLastPara="1" rIns="450000" wrap="square" tIns="3600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 início do século XVII, à medida que a tecnologia da prensa de papel de Gutenberg ia sendo disseminada e copiada por seus concorrentes, a publicação de livros e jornais tornou- se cada vez mais popular.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Surgimento dos primeiros cursos de jornalismo nas Universidades da Europa.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 a profissionalização do jornalismo, começou também a surgir a necessidade de regulamentar a profissão e sua atividade, surgindo nesta época o conceito de Liberdade de Imprensa.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pt-B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invenção do telégrafo permitiu então que a imprensa se tornasse muito mais ágil: uma notícia que aconteceu de manhã, poderia agora facilmente ser publicada à tarde em um jornal.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1" name="Google Shape;161;p21"/>
          <p:cNvGrpSpPr/>
          <p:nvPr/>
        </p:nvGrpSpPr>
        <p:grpSpPr>
          <a:xfrm>
            <a:off x="0" y="4963500"/>
            <a:ext cx="9144003" cy="180009"/>
            <a:chOff x="0" y="4963500"/>
            <a:chExt cx="9144003" cy="180009"/>
          </a:xfrm>
        </p:grpSpPr>
        <p:sp>
          <p:nvSpPr>
            <p:cNvPr id="162" name="Google Shape;162;p21"/>
            <p:cNvSpPr txBox="1"/>
            <p:nvPr/>
          </p:nvSpPr>
          <p:spPr>
            <a:xfrm>
              <a:off x="0" y="4963500"/>
              <a:ext cx="8564400" cy="180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89999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pt-BR" sz="7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Impactos da Informática na Notícia e Jornalismo</a:t>
              </a:r>
              <a:endParaRPr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grpSp>
          <p:nvGrpSpPr>
            <p:cNvPr id="163" name="Google Shape;163;p21"/>
            <p:cNvGrpSpPr/>
            <p:nvPr/>
          </p:nvGrpSpPr>
          <p:grpSpPr>
            <a:xfrm>
              <a:off x="8564419" y="4963500"/>
              <a:ext cx="579584" cy="180009"/>
              <a:chOff x="8276100" y="4873500"/>
              <a:chExt cx="867900" cy="270000"/>
            </a:xfrm>
          </p:grpSpPr>
          <p:sp>
            <p:nvSpPr>
              <p:cNvPr id="164" name="Google Shape;164;p21"/>
              <p:cNvSpPr/>
              <p:nvPr/>
            </p:nvSpPr>
            <p:spPr>
              <a:xfrm>
                <a:off x="8276100" y="4873500"/>
                <a:ext cx="867900" cy="2700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65" name="Google Shape;165;p21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8450164" y="4903862"/>
                <a:ext cx="519774" cy="2092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